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74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22960" y="1325880"/>
            <a:ext cx="1417320" cy="54864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04672" y="1737360"/>
            <a:ext cx="1042416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400" b="1" i="0">
                <a:solidFill>
                  <a:srgbClr val="F7F2E8"/>
                </a:solidFill>
                <a:latin typeface="Georgia"/>
              </a:rPr>
              <a:t>Ocean Extremes in a
Warming Climate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4041648"/>
            <a:ext cx="89611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200" b="0" i="0">
                <a:solidFill>
                  <a:srgbClr val="CFC6B8"/>
                </a:solidFill>
                <a:latin typeface="Georgia"/>
              </a:rPr>
              <a:t>A template for clear, restrained research talks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5166360"/>
            <a:ext cx="8046720" cy="10972"/>
          </a:xfrm>
          <a:prstGeom prst="rect">
            <a:avLst/>
          </a:prstGeom>
          <a:solidFill>
            <a:srgbClr val="3D546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5349240"/>
            <a:ext cx="5303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0">
                <a:solidFill>
                  <a:srgbClr val="F7F2E8"/>
                </a:solidFill>
                <a:latin typeface="Arial"/>
              </a:rPr>
              <a:t>Jiashun Wang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650992"/>
            <a:ext cx="62179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 i="0">
                <a:solidFill>
                  <a:srgbClr val="B9B3A8"/>
                </a:solidFill>
                <a:latin typeface="Arial"/>
              </a:rPr>
              <a:t>Physical Oceanography  · 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5486400"/>
            <a:ext cx="13716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200" b="1" i="0">
                <a:solidFill>
                  <a:srgbClr val="C9A227"/>
                </a:solidFill>
                <a:latin typeface="Arial"/>
              </a:rP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75488"/>
            <a:ext cx="107899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0F2742"/>
                </a:solidFill>
                <a:latin typeface="Georgia"/>
              </a:rPr>
              <a:t>Agenda</a:t>
            </a:r>
          </a:p>
        </p:txBody>
      </p:sp>
      <p:sp>
        <p:nvSpPr>
          <p:cNvPr id="3" name="Rectangle 2"/>
          <p:cNvSpPr/>
          <p:nvPr/>
        </p:nvSpPr>
        <p:spPr>
          <a:xfrm>
            <a:off x="603504" y="1243584"/>
            <a:ext cx="566928" cy="4114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89888"/>
            <a:ext cx="987552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6B7280"/>
                </a:solidFill>
                <a:latin typeface="Arial"/>
              </a:rPr>
              <a:t>Three questions, one visual anchor each.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828800"/>
            <a:ext cx="7315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1" i="0">
                <a:solidFill>
                  <a:srgbClr val="C9A227"/>
                </a:solidFill>
                <a:latin typeface="Georgia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54480" y="1801368"/>
            <a:ext cx="4206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100" b="1" i="0">
                <a:solidFill>
                  <a:srgbClr val="0F2742"/>
                </a:solidFill>
                <a:latin typeface="Georgia"/>
              </a:rPr>
              <a:t>Why marine heatwaves?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54480" y="2258568"/>
            <a:ext cx="493776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 i="0">
                <a:solidFill>
                  <a:srgbClr val="6B7280"/>
                </a:solidFill>
                <a:latin typeface="Arial"/>
              </a:rPr>
              <a:t>Definition, thresholds and why the ocean’s warm extremes matter.</a:t>
            </a:r>
          </a:p>
        </p:txBody>
      </p:sp>
      <p:sp>
        <p:nvSpPr>
          <p:cNvPr id="8" name="Rectangle 7"/>
          <p:cNvSpPr/>
          <p:nvPr/>
        </p:nvSpPr>
        <p:spPr>
          <a:xfrm>
            <a:off x="6903720" y="1920240"/>
            <a:ext cx="10972" cy="868680"/>
          </a:xfrm>
          <a:prstGeom prst="rect">
            <a:avLst/>
          </a:prstGeom>
          <a:solidFill>
            <a:srgbClr val="D8D0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0" y="1901952"/>
            <a:ext cx="4114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D96C4A"/>
                </a:solidFill>
                <a:latin typeface="Arial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0" y="2194560"/>
            <a:ext cx="3977639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0" i="0">
                <a:solidFill>
                  <a:srgbClr val="1C2430"/>
                </a:solidFill>
                <a:latin typeface="Georgia"/>
              </a:rPr>
              <a:t>Set the frame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3154680"/>
            <a:ext cx="7315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1" i="0">
                <a:solidFill>
                  <a:srgbClr val="C9A227"/>
                </a:solidFill>
                <a:latin typeface="Georgia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54480" y="3127248"/>
            <a:ext cx="4206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100" b="1" i="0">
                <a:solidFill>
                  <a:srgbClr val="0F2742"/>
                </a:solidFill>
                <a:latin typeface="Georgia"/>
              </a:rPr>
              <a:t>What the record shows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54480" y="3584448"/>
            <a:ext cx="493776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 i="0">
                <a:solidFill>
                  <a:srgbClr val="6B7280"/>
                </a:solidFill>
                <a:latin typeface="Arial"/>
              </a:rPr>
              <a:t>Longer events, regional drivers and impacts that lag the peak.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903720" y="3246120"/>
            <a:ext cx="10972" cy="868680"/>
          </a:xfrm>
          <a:prstGeom prst="rect">
            <a:avLst/>
          </a:prstGeom>
          <a:solidFill>
            <a:srgbClr val="D8D0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0" y="3227832"/>
            <a:ext cx="4114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D96C4A"/>
                </a:solidFill>
                <a:latin typeface="Arial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0" y="3520440"/>
            <a:ext cx="3977639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0" i="0">
                <a:solidFill>
                  <a:srgbClr val="1C2430"/>
                </a:solidFill>
                <a:latin typeface="Georgia"/>
              </a:rPr>
              <a:t>Show the evidence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4480560"/>
            <a:ext cx="7315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1" i="0">
                <a:solidFill>
                  <a:srgbClr val="C9A227"/>
                </a:solidFill>
                <a:latin typeface="Georgia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54480" y="4453128"/>
            <a:ext cx="4206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100" b="1" i="0">
                <a:solidFill>
                  <a:srgbClr val="0F2742"/>
                </a:solidFill>
                <a:latin typeface="Georgia"/>
              </a:rPr>
              <a:t>What comes next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554480" y="4910328"/>
            <a:ext cx="493776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 i="0">
                <a:solidFill>
                  <a:srgbClr val="6B7280"/>
                </a:solidFill>
                <a:latin typeface="Arial"/>
              </a:rPr>
              <a:t>Open questions for detection, attribution and prediction.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903720" y="4572000"/>
            <a:ext cx="10972" cy="868680"/>
          </a:xfrm>
          <a:prstGeom prst="rect">
            <a:avLst/>
          </a:prstGeom>
          <a:solidFill>
            <a:srgbClr val="D8D0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315200" y="4553712"/>
            <a:ext cx="4114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D96C4A"/>
                </a:solidFill>
                <a:latin typeface="Arial"/>
              </a:rPr>
              <a:t>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15200" y="4846320"/>
            <a:ext cx="3977639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0" i="0">
                <a:solidFill>
                  <a:srgbClr val="1C2430"/>
                </a:solidFill>
                <a:latin typeface="Georgia"/>
              </a:rPr>
              <a:t>Leave a question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94360" y="6473952"/>
            <a:ext cx="6858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Jiashun Wang · Ocean Extremes in a Warming Climate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881360" y="6473952"/>
            <a:ext cx="6858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6B7280"/>
                </a:solidFill>
                <a:latin typeface="Arial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74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1965960"/>
            <a:ext cx="38404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600" b="1" i="0">
                <a:solidFill>
                  <a:srgbClr val="C9A227"/>
                </a:solidFill>
                <a:latin typeface="Georgia"/>
              </a:rPr>
              <a:t>01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6112" y="3657600"/>
            <a:ext cx="100584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600" b="1" i="0">
                <a:solidFill>
                  <a:srgbClr val="F7F2E8"/>
                </a:solidFill>
                <a:latin typeface="Georgia"/>
              </a:rPr>
              <a:t>Why marine heatwaves?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407408"/>
            <a:ext cx="96012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B9B3A8"/>
                </a:solidFill>
                <a:latin typeface="Arial"/>
              </a:rPr>
              <a:t>Detection · drivers · consequences</a:t>
            </a:r>
          </a:p>
        </p:txBody>
      </p:sp>
      <p:sp>
        <p:nvSpPr>
          <p:cNvPr id="5" name="Rectangle 4"/>
          <p:cNvSpPr/>
          <p:nvPr/>
        </p:nvSpPr>
        <p:spPr>
          <a:xfrm>
            <a:off x="896112" y="5074920"/>
            <a:ext cx="1097280" cy="4572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94360" y="6473952"/>
            <a:ext cx="6858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D877D"/>
                </a:solidFill>
                <a:latin typeface="Arial"/>
              </a:rPr>
              <a:t>Jiashun Wang · Ocean Extremes in a Warming Climate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473952"/>
            <a:ext cx="6858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D877D"/>
                </a:solidFill>
                <a:latin typeface="Arial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75488"/>
            <a:ext cx="107899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0F2742"/>
                </a:solidFill>
                <a:latin typeface="Georgia"/>
              </a:rPr>
              <a:t>What the record shows</a:t>
            </a:r>
          </a:p>
        </p:txBody>
      </p:sp>
      <p:sp>
        <p:nvSpPr>
          <p:cNvPr id="3" name="Rectangle 2"/>
          <p:cNvSpPr/>
          <p:nvPr/>
        </p:nvSpPr>
        <p:spPr>
          <a:xfrm>
            <a:off x="603504" y="1243584"/>
            <a:ext cx="566928" cy="4114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89888"/>
            <a:ext cx="987552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6B7280"/>
                </a:solidFill>
                <a:latin typeface="Arial"/>
              </a:rPr>
              <a:t>A single claim, supported by one clean visual.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984248"/>
            <a:ext cx="73152" cy="65836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874519"/>
            <a:ext cx="42976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0F2742"/>
                </a:solidFill>
                <a:latin typeface="Georgia"/>
              </a:rPr>
              <a:t>Longer events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240279"/>
            <a:ext cx="4480560" cy="594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6B7280"/>
                </a:solidFill>
                <a:latin typeface="Arial"/>
              </a:rPr>
              <a:t>Duration has increased faster than intensity in many regions.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792" y="3172968"/>
            <a:ext cx="73152" cy="658368"/>
          </a:xfrm>
          <a:prstGeom prst="rect">
            <a:avLst/>
          </a:prstGeom>
          <a:solidFill>
            <a:srgbClr val="D8D0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3063239"/>
            <a:ext cx="42976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0F2742"/>
                </a:solidFill>
                <a:latin typeface="Georgia"/>
              </a:rPr>
              <a:t>Different drivers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3428999"/>
            <a:ext cx="4480560" cy="594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6B7280"/>
                </a:solidFill>
                <a:latin typeface="Arial"/>
              </a:rPr>
              <a:t>Air–sea flux, currents and advection matter differently by basin.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1792" y="4361688"/>
            <a:ext cx="73152" cy="658368"/>
          </a:xfrm>
          <a:prstGeom prst="rect">
            <a:avLst/>
          </a:prstGeom>
          <a:solidFill>
            <a:srgbClr val="D8D0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4251960"/>
            <a:ext cx="42976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0F2742"/>
                </a:solidFill>
                <a:latin typeface="Georgia"/>
              </a:rPr>
              <a:t>Delayed impacts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4617720"/>
            <a:ext cx="4480560" cy="594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 i="0">
                <a:solidFill>
                  <a:srgbClr val="6B7280"/>
                </a:solidFill>
                <a:latin typeface="Arial"/>
              </a:rPr>
              <a:t>Ecological and economic effects can lag the physical peak.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989320" y="1783080"/>
            <a:ext cx="5349240" cy="3886200"/>
          </a:xfrm>
          <a:prstGeom prst="rect">
            <a:avLst/>
          </a:prstGeom>
          <a:solidFill>
            <a:srgbClr val="ECE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989320" y="1783080"/>
            <a:ext cx="5349240" cy="3886200"/>
          </a:xfrm>
          <a:prstGeom prst="rect">
            <a:avLst/>
          </a:prstGeom>
          <a:noFill/>
          <a:ln>
            <a:solidFill>
              <a:srgbClr val="D8D0C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263640" y="2084831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D96C4A"/>
                </a:solidFill>
                <a:latin typeface="Arial"/>
              </a:rPr>
              <a:t>PLACEHOLDER FOR A FIGURE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69480" y="3520440"/>
            <a:ext cx="2834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400" b="0" i="1">
                <a:solidFill>
                  <a:srgbClr val="8A8274"/>
                </a:solidFill>
                <a:latin typeface="Georgia"/>
              </a:rPr>
              <a:t>Replace with a clean figure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63640" y="5806440"/>
            <a:ext cx="48463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0">
                <a:solidFill>
                  <a:srgbClr val="6B7280"/>
                </a:solidFill>
                <a:latin typeface="Arial"/>
              </a:rPr>
              <a:t>Source: add a short, specific caption under every figure.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6473952"/>
            <a:ext cx="6858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Jiashun Wang · Ocean Extremes in a Warming Climate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881360" y="6473952"/>
            <a:ext cx="6858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6B7280"/>
                </a:solidFill>
                <a:latin typeface="Arial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75488"/>
            <a:ext cx="107899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0F2742"/>
                </a:solidFill>
                <a:latin typeface="Georgia"/>
              </a:rPr>
              <a:t>Drivers and impacts</a:t>
            </a:r>
          </a:p>
        </p:txBody>
      </p:sp>
      <p:sp>
        <p:nvSpPr>
          <p:cNvPr id="3" name="Rectangle 2"/>
          <p:cNvSpPr/>
          <p:nvPr/>
        </p:nvSpPr>
        <p:spPr>
          <a:xfrm>
            <a:off x="603504" y="1243584"/>
            <a:ext cx="566928" cy="4114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89888"/>
            <a:ext cx="987552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6B7280"/>
                </a:solidFill>
                <a:latin typeface="Arial"/>
              </a:rPr>
              <a:t>Keep the comparison explicit.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783080"/>
            <a:ext cx="5349240" cy="41148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21792" y="1783080"/>
            <a:ext cx="5349240" cy="73152"/>
          </a:xfrm>
          <a:prstGeom prst="rect">
            <a:avLst/>
          </a:prstGeom>
          <a:solidFill>
            <a:srgbClr val="0F27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96112" y="2084831"/>
            <a:ext cx="47548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200" b="1" i="0">
                <a:solidFill>
                  <a:srgbClr val="0F2742"/>
                </a:solidFill>
                <a:latin typeface="Georgia"/>
              </a:rPr>
              <a:t>Drivers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2606040"/>
            <a:ext cx="4709160" cy="3017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1C2430"/>
                </a:solidFill>
                <a:latin typeface="Arial"/>
              </a:rPr>
              <a:t>•  Anomalous air–sea heat flux
•  Weakened winds and shallow mixed layers
•  Ocean advection and boundary currents</a:t>
            </a:r>
          </a:p>
        </p:txBody>
      </p:sp>
      <p:sp>
        <p:nvSpPr>
          <p:cNvPr id="9" name="Rectangle 8"/>
          <p:cNvSpPr/>
          <p:nvPr/>
        </p:nvSpPr>
        <p:spPr>
          <a:xfrm>
            <a:off x="6236208" y="1783080"/>
            <a:ext cx="5349240" cy="4114800"/>
          </a:xfrm>
          <a:prstGeom prst="rect">
            <a:avLst/>
          </a:prstGeom>
          <a:solidFill>
            <a:srgbClr val="0F27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10528" y="2084831"/>
            <a:ext cx="47548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200" b="1" i="0">
                <a:solidFill>
                  <a:srgbClr val="F7F2E8"/>
                </a:solidFill>
                <a:latin typeface="Georgia"/>
              </a:rPr>
              <a:t>Impacts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10528" y="2606040"/>
            <a:ext cx="4709160" cy="3017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E8E1D3"/>
                </a:solidFill>
                <a:latin typeface="Arial"/>
              </a:rPr>
              <a:t>•  Habitat compression and mortality
•  Fisheries disruption
•  Cascading effects on coastal communities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6473952"/>
            <a:ext cx="6858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Jiashun Wang · Ocean Extremes in a Warming Climate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881360" y="6473952"/>
            <a:ext cx="6858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6B7280"/>
                </a:solidFill>
                <a:latin typeface="Arial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74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68680" y="2011680"/>
            <a:ext cx="1097280" cy="54864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50392" y="2331720"/>
            <a:ext cx="91440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000" b="1" i="0">
                <a:solidFill>
                  <a:srgbClr val="F7F2E8"/>
                </a:solidFill>
                <a:latin typeface="Georgia"/>
              </a:rPr>
              <a:t>Thank you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3310128"/>
            <a:ext cx="89611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0" i="0">
                <a:solidFill>
                  <a:srgbClr val="B9B3A8"/>
                </a:solidFill>
                <a:latin typeface="Georgia"/>
              </a:rPr>
              <a:t>Questions, data and slides are welcome.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489204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 i="0">
                <a:solidFill>
                  <a:srgbClr val="8D877D"/>
                </a:solidFill>
                <a:latin typeface="Arial"/>
              </a:rPr>
              <a:t>wjs@ieee.org  ·  jiashun-wang.github.io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6473952"/>
            <a:ext cx="6858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D877D"/>
                </a:solidFill>
                <a:latin typeface="Arial"/>
              </a:rPr>
              <a:t>Jiashun Wang · Ocean Extremes in a Warming Climate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473952"/>
            <a:ext cx="6858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D877D"/>
                </a:solidFill>
                <a:latin typeface="Arial"/>
              </a:rPr>
              <a:t>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